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27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77" r:id="rId12"/>
  </p:sldIdLst>
  <p:sldSz cx="9144000" cy="6858000" type="screen4x3"/>
  <p:notesSz cx="69469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0" autoAdjust="0"/>
  </p:normalViewPr>
  <p:slideViewPr>
    <p:cSldViewPr>
      <p:cViewPr varScale="1">
        <p:scale>
          <a:sx n="72" d="100"/>
          <a:sy n="72" d="100"/>
        </p:scale>
        <p:origin x="13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DE49877E-4802-4FF6-B83F-AB9CF1EF54F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152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 b="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>
                <a:latin typeface="Times New Roman" pitchFamily="18" charset="0"/>
              </a:defRPr>
            </a:lvl1pPr>
          </a:lstStyle>
          <a:p>
            <a:fld id="{DEA6333A-7AA0-4313-A333-AF7756724ED7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5196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2438400" y="2133600"/>
            <a:ext cx="5562600" cy="1774825"/>
          </a:xfrm>
        </p:spPr>
        <p:txBody>
          <a:bodyPr/>
          <a:lstStyle>
            <a:lvl1pPr>
              <a:lnSpc>
                <a:spcPct val="100000"/>
              </a:lnSpc>
              <a:defRPr sz="4800"/>
            </a:lvl1pPr>
          </a:lstStyle>
          <a:p>
            <a:pPr lvl="0"/>
            <a:r>
              <a:rPr lang="it-IT" noProof="0"/>
              <a:t>Fare clic per modificare lo stile del titolo dello schema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962400"/>
            <a:ext cx="5562600" cy="990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3093" name="Rectangle 2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5C80F67-A70F-4D19-830E-0B04805171E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9AA18-1FCE-4D49-A7F3-382A110E9C2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561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274638"/>
            <a:ext cx="1962150" cy="585152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274638"/>
            <a:ext cx="5734050" cy="58515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FDCE9-087D-4DFD-8CE8-719A4DAC465F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170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98E73-9880-45DA-AC6B-8C6D52B4EDDE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66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CA924-FB85-424F-86E3-14FE19BFE196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050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FABC0-1BA0-44C9-9E15-266E10DA69E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47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49227-F4D1-4F3C-8981-740DDE909485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949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854E7-89DE-4146-981D-26C870CC889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27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685A9-E99A-4945-ACCA-83E354B251F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25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C6B9B-0278-433C-A193-D220F86E21DB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3602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AA1757-6634-40A2-A861-1624DE1E3451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977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74638"/>
            <a:ext cx="7848600" cy="11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73152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400800"/>
            <a:ext cx="4876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12954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 b="0">
                <a:solidFill>
                  <a:srgbClr val="000000"/>
                </a:solidFill>
                <a:latin typeface="+mn-lt"/>
              </a:defRPr>
            </a:lvl1pPr>
          </a:lstStyle>
          <a:p>
            <a:fld id="{3CD6E8E0-F62A-4BE7-B149-710F17C61B71}" type="slidenum">
              <a:rPr lang="it-IT"/>
              <a:pPr/>
              <a:t>‹N›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000000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60000"/>
        </a:spcBef>
        <a:spcAft>
          <a:spcPct val="0"/>
        </a:spcAft>
        <a:buClr>
          <a:srgbClr val="000000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24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Garamond" pitchFamily="18" charset="0"/>
        <a:buChar char="−"/>
        <a:defRPr sz="16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Char char="•"/>
        <a:defRPr sz="16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023392"/>
            <a:ext cx="9144000" cy="2405608"/>
          </a:xfrm>
        </p:spPr>
        <p:txBody>
          <a:bodyPr/>
          <a:lstStyle/>
          <a:p>
            <a:pPr algn="ctr"/>
            <a:r>
              <a:rPr lang="it-IT" sz="8000" b="1" dirty="0">
                <a:latin typeface="Blackadder ITC" panose="04020505051007020D02" pitchFamily="82" charset="0"/>
              </a:rPr>
              <a:t>Carlo Magno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3544349"/>
            <a:ext cx="9144000" cy="990600"/>
          </a:xfrm>
        </p:spPr>
        <p:txBody>
          <a:bodyPr/>
          <a:lstStyle/>
          <a:p>
            <a:pPr algn="ctr"/>
            <a:r>
              <a:rPr lang="it-IT" dirty="0"/>
              <a:t>   Un uomo di grande carisma.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78C14-5DCC-49E2-A793-50CA1F56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14462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L’impronta di </a:t>
            </a:r>
            <a:r>
              <a:rPr lang="it-IT" dirty="0" err="1">
                <a:latin typeface="Algerian" panose="04020705040A02060702" pitchFamily="82" charset="0"/>
              </a:rPr>
              <a:t>carlo</a:t>
            </a:r>
            <a:r>
              <a:rPr lang="it-IT" dirty="0">
                <a:latin typeface="Algerian" panose="04020705040A02060702" pitchFamily="82" charset="0"/>
              </a:rPr>
              <a:t> magno e il suo impero sull’Europa contemporanea</a:t>
            </a:r>
          </a:p>
        </p:txBody>
      </p:sp>
      <p:pic>
        <p:nvPicPr>
          <p:cNvPr id="4" name="Carlo Magno_Trim">
            <a:hlinkClick r:id="" action="ppaction://media"/>
            <a:extLst>
              <a:ext uri="{FF2B5EF4-FFF2-40B4-BE49-F238E27FC236}">
                <a16:creationId xmlns:a16="http://schemas.microsoft.com/office/drawing/2014/main" id="{7E892EAC-7815-45FC-8BEB-DDC383FDCB6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" y="2132856"/>
            <a:ext cx="7315200" cy="4348163"/>
          </a:xfrm>
        </p:spPr>
      </p:pic>
    </p:spTree>
    <p:extLst>
      <p:ext uri="{BB962C8B-B14F-4D97-AF65-F5344CB8AC3E}">
        <p14:creationId xmlns:p14="http://schemas.microsoft.com/office/powerpoint/2010/main" val="1891811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63205-B6D4-44B7-9EAB-CEDDA3E83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La sua vita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9818A5-AD3F-4922-9BE7-F88CD6B07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518" y="1464365"/>
            <a:ext cx="5445698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Carlo Magno nasce il 2 Aprile del 742 d.C. in una località imprecisata, forse a Liegi in Belgio o Aquisgrana in Germania e muore il 28 Gennaio dell’814 a Aquisgrana. Carlo Magno è figlio di Pipino il Breve, re dei Franchi (una popolazione dell’Europa centro-occidentale). Nel 768 Pipino il Breve muore e iniziò a governare Carlo Magno con suo fratello Carlomanno che dopo tre anni morì e Carlo diventò l’unico re dei Franchi.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F899A39-1817-4FC3-9ADD-DE4ACE8519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1835">
            <a:off x="6301391" y="4790388"/>
            <a:ext cx="2713566" cy="136048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22B139D-EDBE-4BB0-83FC-FA9B827EE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/>
          <a:stretch/>
        </p:blipFill>
        <p:spPr>
          <a:xfrm rot="20402031">
            <a:off x="6392244" y="1563151"/>
            <a:ext cx="2563721" cy="14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93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539552" y="2207361"/>
            <a:ext cx="4703440" cy="3600400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Dalla forte personalità e dalle grandi passioni: alto 190 cm, occhi grandi e vivaci, naso sproporzionato, robusto con la pancia grossa, ma autorevole nell’aspetto, semplice, dai modi gentili, per nulla superbo, buono ed umile. 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Un imperatore…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957222FE-50A9-4779-8574-88EBB2F91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335" y="1556792"/>
            <a:ext cx="3513065" cy="42509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1173162"/>
          </a:xfrm>
        </p:spPr>
        <p:txBody>
          <a:bodyPr/>
          <a:lstStyle/>
          <a:p>
            <a:pPr algn="ctr"/>
            <a:r>
              <a:rPr lang="it-IT" dirty="0">
                <a:latin typeface="Algerian" panose="04020705040A02060702" pitchFamily="82" charset="0"/>
              </a:rPr>
              <a:t>IL RE DEGLI ARROSTI </a:t>
            </a:r>
          </a:p>
        </p:txBody>
      </p:sp>
      <p:sp>
        <p:nvSpPr>
          <p:cNvPr id="61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203848" y="2442591"/>
            <a:ext cx="5940152" cy="1972815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Non amava molto bere, ma esagerava nel mangiare: le sue cene composte da quattro portate più l’arrosto che era il suo piatto preferito.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D7FECBE-4393-442B-ACEB-D7BA6E544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0" t="10787" r="18905" b="10044"/>
          <a:stretch/>
        </p:blipFill>
        <p:spPr>
          <a:xfrm>
            <a:off x="611560" y="1642645"/>
            <a:ext cx="2376264" cy="36585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CARLO MAGNO E LA CULTURA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3937248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Carlo Magno era analfabeta, ma capiva l’importanza della cultura e per questo aprì la prima scuola «Scuola Palatina», dove lui stesso sedeva tra i ragazzi per imparare. In realtà non era uno scolaro modello, perché non imparò mai a leggere e a scrivere e sapeva a malapena firmare.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3361B7-658D-4F87-910C-B0A1D6AC1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2492896"/>
            <a:ext cx="4153069" cy="2756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6457528" cy="922114"/>
          </a:xfrm>
        </p:spPr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Le Sue Conquiste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5377408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Nel 772 l’esercito di Carlo invade la Sassonia.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Nel 773 Papa Adriano I chiede aiuto contro i Longobardi. Nel giro di un anno, Carlo sconfigge i Longobardi e si impadronisce del loro regno.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sz="2400" dirty="0"/>
              <a:t>Nel 778 entra in Spagna che è sotto il dominio arabo.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Nel 791 comincia una battaglia contro gli Avari, barbari che vivevano nella zona dell’ Ungheria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11CA994-D9B2-4417-B950-EB3001A9C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00" y="2287390"/>
            <a:ext cx="3275856" cy="22832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79512" y="274638"/>
            <a:ext cx="8735888" cy="1173162"/>
          </a:xfrm>
        </p:spPr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L’INCORONAZIONE DI CARLO </a:t>
            </a:r>
            <a:r>
              <a:rPr lang="it-IT" dirty="0" err="1">
                <a:latin typeface="Algerian" panose="04020705040A02060702" pitchFamily="82" charset="0"/>
              </a:rPr>
              <a:t>mAGNO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5665440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A ogni vittoria Carlo aveva più sudditi e il papa più fedeli.</a:t>
            </a:r>
          </a:p>
          <a:p>
            <a:pPr marL="0" indent="0">
              <a:buNone/>
            </a:pPr>
            <a:r>
              <a:rPr lang="it-IT" dirty="0"/>
              <a:t>Il 25 dicembre dll’800 a Roma, Carlo Magno viene incoronato da papa Leone III. Ormai le terre di Carlo vanno dai monti Pirenei al fiume Danubio, dal Mar Baltico all’Adriatico. È il regno europeo più grande dell’ Impero Romano, ma è anche un regno benedetto dalla chiesa, per questo viene chiamato «Sacro Romano Impero».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DBE290-627F-4FCE-92A5-B5494DD238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4112544"/>
            <a:ext cx="3203848" cy="2076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3865240" cy="4525963"/>
          </a:xfrm>
        </p:spPr>
        <p:txBody>
          <a:bodyPr/>
          <a:lstStyle/>
          <a:p>
            <a:pPr marL="0" lvl="0" indent="0">
              <a:buNone/>
            </a:pPr>
            <a:r>
              <a:rPr lang="it-IT" dirty="0"/>
              <a:t>L’ impero era diviso in contee, ducati e marche, governati rispettivamente da conti, duchi e marchesi, ovvero dai vassalli che rispondevano all’ autorità di Carlo ma godevano di ampia autonomia. Carlo introduce un’unica moneta e un unico sistema legale in tutto l’impero.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4638"/>
            <a:ext cx="8087816" cy="1173162"/>
          </a:xfrm>
        </p:spPr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L’organizzazione DELL’IMPERO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997C07D-798B-4202-B34E-747E1E3A8C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00200"/>
            <a:ext cx="4269094" cy="31316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8BA2BE1-3ED4-41F2-9825-6D6FE3B59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231" y="4842000"/>
            <a:ext cx="2055351" cy="1990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827584" y="274638"/>
            <a:ext cx="8087816" cy="1173162"/>
          </a:xfrm>
        </p:spPr>
        <p:txBody>
          <a:bodyPr/>
          <a:lstStyle/>
          <a:p>
            <a:r>
              <a:rPr lang="it-IT" dirty="0">
                <a:latin typeface="Algerian" panose="04020705040A02060702" pitchFamily="82" charset="0"/>
              </a:rPr>
              <a:t>I successori di Carlo Magno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1600200"/>
            <a:ext cx="4873352" cy="4525963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Carlo Magno ebbe solo un figlio, Ludovico il Pio, che prese il suo posto. Ludovico invece ebbe tre figli: Lotario (il più grande), Ludovico e Carlo il Calvo. Per questo l’impero fu diviso in tre parti: Ludovico ebbe la Germania e per questo venne detto anche «Ludovico il Germanico»; Lotario ebbe l’Italia e una parte compresa tra la Germania e la Francia e Carlo il Calvo ebbe la Francia.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AE98D62-5715-4F74-BB10-4ADBC8741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2936"/>
            <a:ext cx="3347864" cy="2951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3366"/>
      </a:dk1>
      <a:lt1>
        <a:srgbClr val="FFFFFF"/>
      </a:lt1>
      <a:dk2>
        <a:srgbClr val="008080"/>
      </a:dk2>
      <a:lt2>
        <a:srgbClr val="FFCC66"/>
      </a:lt2>
      <a:accent1>
        <a:srgbClr val="3366CC"/>
      </a:accent1>
      <a:accent2>
        <a:srgbClr val="0099CC"/>
      </a:accent2>
      <a:accent3>
        <a:srgbClr val="AAC0C0"/>
      </a:accent3>
      <a:accent4>
        <a:srgbClr val="DADADA"/>
      </a:accent4>
      <a:accent5>
        <a:srgbClr val="ADB8E2"/>
      </a:accent5>
      <a:accent6>
        <a:srgbClr val="008AB9"/>
      </a:accent6>
      <a:hlink>
        <a:srgbClr val="999933"/>
      </a:hlink>
      <a:folHlink>
        <a:srgbClr val="0099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3366"/>
        </a:dk1>
        <a:lt1>
          <a:srgbClr val="FFFFFF"/>
        </a:lt1>
        <a:dk2>
          <a:srgbClr val="008080"/>
        </a:dk2>
        <a:lt2>
          <a:srgbClr val="FFCC66"/>
        </a:lt2>
        <a:accent1>
          <a:srgbClr val="3366CC"/>
        </a:accent1>
        <a:accent2>
          <a:srgbClr val="0099CC"/>
        </a:accent2>
        <a:accent3>
          <a:srgbClr val="AAC0C0"/>
        </a:accent3>
        <a:accent4>
          <a:srgbClr val="DADADA"/>
        </a:accent4>
        <a:accent5>
          <a:srgbClr val="ADB8E2"/>
        </a:accent5>
        <a:accent6>
          <a:srgbClr val="008AB9"/>
        </a:accent6>
        <a:hlink>
          <a:srgbClr val="99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4D4D4D"/>
        </a:dk1>
        <a:lt1>
          <a:srgbClr val="D6EFD0"/>
        </a:lt1>
        <a:dk2>
          <a:srgbClr val="336699"/>
        </a:dk2>
        <a:lt2>
          <a:srgbClr val="65B5D1"/>
        </a:lt2>
        <a:accent1>
          <a:srgbClr val="9BB9C3"/>
        </a:accent1>
        <a:accent2>
          <a:srgbClr val="99CCFF"/>
        </a:accent2>
        <a:accent3>
          <a:srgbClr val="E8F6E4"/>
        </a:accent3>
        <a:accent4>
          <a:srgbClr val="404040"/>
        </a:accent4>
        <a:accent5>
          <a:srgbClr val="CBD9DE"/>
        </a:accent5>
        <a:accent6>
          <a:srgbClr val="8AB9E7"/>
        </a:accent6>
        <a:hlink>
          <a:srgbClr val="009999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00"/>
        </a:dk1>
        <a:lt1>
          <a:srgbClr val="FFFFFF"/>
        </a:lt1>
        <a:dk2>
          <a:srgbClr val="336600"/>
        </a:dk2>
        <a:lt2>
          <a:srgbClr val="FFCC66"/>
        </a:lt2>
        <a:accent1>
          <a:srgbClr val="996633"/>
        </a:accent1>
        <a:accent2>
          <a:srgbClr val="0099CC"/>
        </a:accent2>
        <a:accent3>
          <a:srgbClr val="ADB8AA"/>
        </a:accent3>
        <a:accent4>
          <a:srgbClr val="DADADA"/>
        </a:accent4>
        <a:accent5>
          <a:srgbClr val="CAB8AD"/>
        </a:accent5>
        <a:accent6>
          <a:srgbClr val="008AB9"/>
        </a:accent6>
        <a:hlink>
          <a:srgbClr val="FF9933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00000"/>
        </a:dk1>
        <a:lt1>
          <a:srgbClr val="FFFFFF"/>
        </a:lt1>
        <a:dk2>
          <a:srgbClr val="800000"/>
        </a:dk2>
        <a:lt2>
          <a:srgbClr val="FFCC66"/>
        </a:lt2>
        <a:accent1>
          <a:srgbClr val="003366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AAADB8"/>
        </a:accent5>
        <a:accent6>
          <a:srgbClr val="8A5C2D"/>
        </a:accent6>
        <a:hlink>
          <a:srgbClr val="336699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666633"/>
        </a:dk1>
        <a:lt1>
          <a:srgbClr val="FFFFFF"/>
        </a:lt1>
        <a:dk2>
          <a:srgbClr val="CC9900"/>
        </a:dk2>
        <a:lt2>
          <a:srgbClr val="DDDDDD"/>
        </a:lt2>
        <a:accent1>
          <a:srgbClr val="CC6600"/>
        </a:accent1>
        <a:accent2>
          <a:srgbClr val="996633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8A5C2D"/>
        </a:accent6>
        <a:hlink>
          <a:srgbClr val="6633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C8E304-7176-4C8A-A6AA-7648895B90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per la relazione finale sul progetto</Template>
  <TotalTime>326</TotalTime>
  <Words>526</Words>
  <Application>Microsoft Office PowerPoint</Application>
  <PresentationFormat>Presentazione su schermo (4:3)</PresentationFormat>
  <Paragraphs>23</Paragraphs>
  <Slides>10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Algerian</vt:lpstr>
      <vt:lpstr>Arial</vt:lpstr>
      <vt:lpstr>Blackadder ITC</vt:lpstr>
      <vt:lpstr>Garamond</vt:lpstr>
      <vt:lpstr>Times New Roman</vt:lpstr>
      <vt:lpstr>Wingdings</vt:lpstr>
      <vt:lpstr>Default Design</vt:lpstr>
      <vt:lpstr>Carlo Magno</vt:lpstr>
      <vt:lpstr>La sua vita</vt:lpstr>
      <vt:lpstr>Un imperatore…</vt:lpstr>
      <vt:lpstr>IL RE DEGLI ARROSTI </vt:lpstr>
      <vt:lpstr>CARLO MAGNO E LA CULTURA</vt:lpstr>
      <vt:lpstr>Le Sue Conquiste</vt:lpstr>
      <vt:lpstr>L’INCORONAZIONE DI CARLO mAGNO</vt:lpstr>
      <vt:lpstr>L’organizzazione DELL’IMPERO </vt:lpstr>
      <vt:lpstr>I successori di Carlo Magno</vt:lpstr>
      <vt:lpstr>L’impronta di carlo magno e il suo impero sull’Europa contemporanea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 è Carlo Magno?</dc:title>
  <dc:subject/>
  <dc:creator>Giusy</dc:creator>
  <cp:keywords/>
  <dc:description/>
  <cp:lastModifiedBy>UtenteP</cp:lastModifiedBy>
  <cp:revision>27</cp:revision>
  <dcterms:created xsi:type="dcterms:W3CDTF">2019-01-12T14:49:50Z</dcterms:created>
  <dcterms:modified xsi:type="dcterms:W3CDTF">2019-01-16T21:43:38Z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TC010184551040</vt:lpwstr>
  </property>
</Properties>
</file>